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27" r:id="rId6"/>
    <p:sldId id="319" r:id="rId7"/>
    <p:sldId id="315" r:id="rId8"/>
    <p:sldId id="317" r:id="rId9"/>
    <p:sldId id="316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278" r:id="rId19"/>
  </p:sldIdLst>
  <p:sldSz cx="9144000" cy="5143500" type="screen16x9"/>
  <p:notesSz cx="6858000" cy="9144000"/>
  <p:embeddedFontLst>
    <p:embeddedFont>
      <p:font typeface="PMingLiU-ExtB" panose="02020500000000000000" pitchFamily="18" charset="-120"/>
      <p:regular r:id="rId21"/>
    </p:embeddedFont>
    <p:embeddedFont>
      <p:font typeface="Arabic Typesetting" panose="03020402040406030203" pitchFamily="66" charset="-78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Barlow Light" panose="000004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erpetua" panose="02020502060401020303" pitchFamily="18" charset="0"/>
      <p:regular r:id="rId36"/>
      <p:bold r:id="rId37"/>
      <p:italic r:id="rId38"/>
      <p:boldItalic r:id="rId39"/>
    </p:embeddedFont>
    <p:embeddedFont>
      <p:font typeface="Raleway Thin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64" autoAdjust="0"/>
  </p:normalViewPr>
  <p:slideViewPr>
    <p:cSldViewPr snapToGrid="0">
      <p:cViewPr varScale="1">
        <p:scale>
          <a:sx n="67" d="100"/>
          <a:sy n="67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6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322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2119313" y="942975"/>
            <a:ext cx="5881687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rial Rounded MT Bold" panose="020F0704030504030204" pitchFamily="34" charset="0"/>
              </a:rPr>
              <a:t>Konsep &amp; Proses Strategi </a:t>
            </a:r>
            <a:endParaRPr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63" name="Picture 2" descr="I:\TU-logo-primer-memusat.jpg">
            <a:extLst>
              <a:ext uri="{FF2B5EF4-FFF2-40B4-BE49-F238E27FC236}">
                <a16:creationId xmlns:a16="http://schemas.microsoft.com/office/drawing/2014/main" id="{16CD9604-0406-8BB3-8CB8-5BFC442D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400" t="6706" r="10400" b="8128"/>
          <a:stretch/>
        </p:blipFill>
        <p:spPr bwMode="auto">
          <a:xfrm>
            <a:off x="422336" y="128177"/>
            <a:ext cx="1020702" cy="871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Google Shape;338;p12">
            <a:extLst>
              <a:ext uri="{FF2B5EF4-FFF2-40B4-BE49-F238E27FC236}">
                <a16:creationId xmlns:a16="http://schemas.microsoft.com/office/drawing/2014/main" id="{D063FE2A-30FB-6FCD-F20D-A1670CB3C1C5}"/>
              </a:ext>
            </a:extLst>
          </p:cNvPr>
          <p:cNvSpPr txBox="1">
            <a:spLocks/>
          </p:cNvSpPr>
          <p:nvPr/>
        </p:nvSpPr>
        <p:spPr>
          <a:xfrm>
            <a:off x="2014538" y="2571750"/>
            <a:ext cx="5881687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Tim </a:t>
            </a:r>
            <a:r>
              <a:rPr lang="en-US" sz="1600" b="1" dirty="0" err="1">
                <a:latin typeface="Arial Rounded MT Bold" panose="020F0704030504030204" pitchFamily="34" charset="0"/>
              </a:rPr>
              <a:t>Dosen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Pascasarjana</a:t>
            </a:r>
            <a:r>
              <a:rPr lang="en-US" sz="1600" b="1" dirty="0">
                <a:latin typeface="Arial Rounded MT Bold" panose="020F0704030504030204" pitchFamily="34" charset="0"/>
              </a:rPr>
              <a:t> MBA</a:t>
            </a:r>
          </a:p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Fak </a:t>
            </a:r>
            <a:r>
              <a:rPr lang="en-US" sz="1600" b="1" dirty="0" err="1">
                <a:latin typeface="Arial Rounded MT Bold" panose="020F0704030504030204" pitchFamily="34" charset="0"/>
              </a:rPr>
              <a:t>Komunikasi</a:t>
            </a:r>
            <a:r>
              <a:rPr lang="en-US" sz="1600" b="1" dirty="0">
                <a:latin typeface="Arial Rounded MT Bold" panose="020F0704030504030204" pitchFamily="34" charset="0"/>
              </a:rPr>
              <a:t> &amp; </a:t>
            </a:r>
            <a:r>
              <a:rPr lang="en-US" sz="1600" b="1" dirty="0" err="1">
                <a:latin typeface="Arial Rounded MT Bold" panose="020F0704030504030204" pitchFamily="34" charset="0"/>
              </a:rPr>
              <a:t>Bisnis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2022</a:t>
            </a:r>
            <a:endParaRPr lang="en-ID" sz="1600" b="1" dirty="0">
              <a:latin typeface="Arial Rounded MT Bold" panose="020F0704030504030204" pitchFamily="34" charset="0"/>
            </a:endParaRPr>
          </a:p>
        </p:txBody>
      </p:sp>
      <p:grpSp>
        <p:nvGrpSpPr>
          <p:cNvPr id="322" name="Group 1">
            <a:extLst>
              <a:ext uri="{FF2B5EF4-FFF2-40B4-BE49-F238E27FC236}">
                <a16:creationId xmlns:a16="http://schemas.microsoft.com/office/drawing/2014/main" id="{F0A227A4-1EC5-95A5-F60C-EED535C0CF9A}"/>
              </a:ext>
            </a:extLst>
          </p:cNvPr>
          <p:cNvGrpSpPr>
            <a:grpSpLocks/>
          </p:cNvGrpSpPr>
          <p:nvPr/>
        </p:nvGrpSpPr>
        <p:grpSpPr bwMode="auto">
          <a:xfrm>
            <a:off x="36513" y="4376730"/>
            <a:ext cx="9144000" cy="766769"/>
            <a:chOff x="-85958" y="5940903"/>
            <a:chExt cx="9229958" cy="1007990"/>
          </a:xfrm>
        </p:grpSpPr>
        <p:pic>
          <p:nvPicPr>
            <p:cNvPr id="323" name="Picture 6" descr="C:\Users\mahadian\Pictures\Picture1.png">
              <a:extLst>
                <a:ext uri="{FF2B5EF4-FFF2-40B4-BE49-F238E27FC236}">
                  <a16:creationId xmlns:a16="http://schemas.microsoft.com/office/drawing/2014/main" id="{40C84835-E0EF-EFDF-57C7-9B7B6BDBE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3" b="63446"/>
            <a:stretch>
              <a:fillRect/>
            </a:stretch>
          </p:blipFill>
          <p:spPr bwMode="auto">
            <a:xfrm>
              <a:off x="4530455" y="6400507"/>
              <a:ext cx="4613545" cy="54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7" descr="C:\Users\mahadian\Pictures\Picture2.png">
              <a:extLst>
                <a:ext uri="{FF2B5EF4-FFF2-40B4-BE49-F238E27FC236}">
                  <a16:creationId xmlns:a16="http://schemas.microsoft.com/office/drawing/2014/main" id="{1DE5B1F7-521A-D02B-4CD6-A02EAAB82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6" t="-28827" r="-194" b="61349"/>
            <a:stretch>
              <a:fillRect/>
            </a:stretch>
          </p:blipFill>
          <p:spPr bwMode="auto">
            <a:xfrm>
              <a:off x="-85958" y="5940903"/>
              <a:ext cx="4639969" cy="100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5" name="TextBox 4">
            <a:extLst>
              <a:ext uri="{FF2B5EF4-FFF2-40B4-BE49-F238E27FC236}">
                <a16:creationId xmlns:a16="http://schemas.microsoft.com/office/drawing/2014/main" id="{24835631-5B7A-D077-190D-3F01E78F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79144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Communication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&amp; Business – Telkom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306F-FA2F-97F5-E14D-3BF9BED2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Kegiatan</a:t>
            </a:r>
            <a:r>
              <a:rPr lang="en-US" dirty="0"/>
              <a:t> Usaha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7A3A4-F80C-EB9B-A83E-E9CC143A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775" y="1765600"/>
            <a:ext cx="7355400" cy="2640900"/>
          </a:xfrm>
        </p:spPr>
        <p:txBody>
          <a:bodyPr/>
          <a:lstStyle/>
          <a:p>
            <a:pPr marL="114300" indent="0" algn="ctr">
              <a:buNone/>
            </a:pPr>
            <a:r>
              <a:rPr lang="en-ID" sz="1800" b="0" dirty="0" err="1">
                <a:effectLst/>
              </a:rPr>
              <a:t>Bidang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usaha</a:t>
            </a:r>
            <a:r>
              <a:rPr lang="en-ID" sz="1800" b="0" dirty="0">
                <a:effectLst/>
              </a:rPr>
              <a:t> PGN </a:t>
            </a:r>
            <a:r>
              <a:rPr lang="en-ID" sz="1800" b="0" dirty="0" err="1">
                <a:effectLst/>
              </a:rPr>
              <a:t>adalah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pengangkutan</a:t>
            </a:r>
            <a:r>
              <a:rPr lang="en-ID" sz="1800" b="0" dirty="0">
                <a:effectLst/>
              </a:rPr>
              <a:t> dan </a:t>
            </a:r>
            <a:r>
              <a:rPr lang="en-ID" sz="1800" b="0" dirty="0" err="1">
                <a:effectLst/>
              </a:rPr>
              <a:t>niaga</a:t>
            </a:r>
            <a:r>
              <a:rPr lang="en-ID" sz="1800" b="0" dirty="0">
                <a:effectLst/>
              </a:rPr>
              <a:t> gas </a:t>
            </a:r>
            <a:r>
              <a:rPr lang="en-ID" sz="1800" b="0" dirty="0" err="1">
                <a:effectLst/>
              </a:rPr>
              <a:t>bumi</a:t>
            </a:r>
            <a:r>
              <a:rPr lang="en-ID" sz="1800" b="0" dirty="0">
                <a:effectLst/>
              </a:rPr>
              <a:t>. </a:t>
            </a:r>
            <a:r>
              <a:rPr lang="en-ID" sz="1800" b="0" dirty="0" err="1">
                <a:effectLst/>
              </a:rPr>
              <a:t>Untuk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kepentingan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manajemen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perusahaan</a:t>
            </a:r>
            <a:r>
              <a:rPr lang="en-ID" sz="1800" b="0" dirty="0">
                <a:effectLst/>
              </a:rPr>
              <a:t>, </a:t>
            </a:r>
            <a:r>
              <a:rPr lang="en-ID" sz="1800" b="0" dirty="0" err="1">
                <a:effectLst/>
              </a:rPr>
              <a:t>dalam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menjalankan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kegiatan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usahanya</a:t>
            </a:r>
            <a:r>
              <a:rPr lang="en-ID" sz="1800" b="0" dirty="0">
                <a:effectLst/>
              </a:rPr>
              <a:t>, PGN </a:t>
            </a:r>
            <a:r>
              <a:rPr lang="en-ID" sz="1800" b="0" dirty="0" err="1">
                <a:effectLst/>
              </a:rPr>
              <a:t>membagi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empat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segmen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usaha</a:t>
            </a:r>
            <a:r>
              <a:rPr lang="en-ID" sz="1800" b="0" dirty="0">
                <a:effectLst/>
              </a:rPr>
              <a:t> </a:t>
            </a:r>
            <a:r>
              <a:rPr lang="en-ID" sz="1800" b="0" dirty="0" err="1">
                <a:effectLst/>
              </a:rPr>
              <a:t>pokok</a:t>
            </a:r>
            <a:endParaRPr lang="en-ID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4C1F6-FC4C-723A-CFA5-C6F2EBACF0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55AE2-83B5-D300-013A-9D453E36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50" y="2828925"/>
            <a:ext cx="7762875" cy="22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0490-7D11-1DC2-277B-D4B9A4E3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s-E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ID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CB6A-6B5C-FCD4-B6A5-B37274477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995750"/>
            <a:ext cx="8191825" cy="264090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Coba anda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kembangkan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atas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dijalankan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Negara (PGN)?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Jelaskan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0091E-F5CD-D6F0-DDD3-19F273AC71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27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29AB-4B15-7140-981B-C15BD62B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/>
              <a:t>Infrastruktur</a:t>
            </a:r>
            <a:r>
              <a:rPr lang="en-ID" sz="2800" b="1" dirty="0"/>
              <a:t> dan </a:t>
            </a:r>
            <a:r>
              <a:rPr lang="en-ID" sz="2800" b="1" dirty="0" err="1"/>
              <a:t>Jaringan</a:t>
            </a:r>
            <a:r>
              <a:rPr lang="en-ID" sz="2800" b="1" dirty="0"/>
              <a:t> Gas </a:t>
            </a:r>
            <a:r>
              <a:rPr lang="en-ID" sz="2800" b="1" dirty="0" err="1"/>
              <a:t>Bumi</a:t>
            </a:r>
            <a:endParaRPr lang="en-ID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CC233-1753-B2F6-C878-B2ACE2669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40101-3AC9-9AC2-DEFD-86EA5EA7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346800"/>
            <a:ext cx="4572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18FCE-B5D0-BFDF-343B-E92D24F55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CE881-4717-C6F7-8304-730004584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809625"/>
            <a:ext cx="4381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73A99-0DF2-57D0-11BF-9FB4ED7371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B8CDE-04DB-B5A9-BFBF-E128DF76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733425"/>
            <a:ext cx="47434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BB1A-81F8-E17E-9D5F-A5D732A0CC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7F9A5-B078-D200-A0A5-D92E75F3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809625"/>
            <a:ext cx="5238749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0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91034-744E-BA70-A696-1D409B101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0F9BD-44A4-3699-0914-080C7C0E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723900"/>
            <a:ext cx="5114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A21BC-6F14-7971-A292-00F837FF87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0C588-D26A-6598-01DA-24C04123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809625"/>
            <a:ext cx="54006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 can find me at: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dirty="0"/>
              <a:t>0818212837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dirty="0"/>
              <a:t>@at_widjaya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dirty="0"/>
              <a:t>aseptotohwidjaya@gmail.com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3984165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 err="1">
                <a:latin typeface="Barlow" panose="00000500000000000000" pitchFamily="2" charset="0"/>
              </a:rPr>
              <a:t>Studi</a:t>
            </a:r>
            <a:r>
              <a:rPr lang="en-US" sz="4300" b="1" dirty="0">
                <a:latin typeface="Barlow" panose="00000500000000000000" pitchFamily="2" charset="0"/>
              </a:rPr>
              <a:t> </a:t>
            </a:r>
            <a:r>
              <a:rPr lang="en-US" sz="4300" b="1" dirty="0" err="1">
                <a:latin typeface="Barlow" panose="00000500000000000000" pitchFamily="2" charset="0"/>
              </a:rPr>
              <a:t>Kasus</a:t>
            </a:r>
            <a:endParaRPr sz="4300" b="1" dirty="0">
              <a:latin typeface="Barlow" panose="00000500000000000000" pitchFamily="2" charset="0"/>
            </a:endParaRPr>
          </a:p>
        </p:txBody>
      </p:sp>
      <p:pic>
        <p:nvPicPr>
          <p:cNvPr id="63" name="Picture 2" descr="I:\TU-logo-primer-memusat.jpg">
            <a:extLst>
              <a:ext uri="{FF2B5EF4-FFF2-40B4-BE49-F238E27FC236}">
                <a16:creationId xmlns:a16="http://schemas.microsoft.com/office/drawing/2014/main" id="{16CD9604-0406-8BB3-8CB8-5BFC442D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400" t="6706" r="10400" b="8128"/>
          <a:stretch/>
        </p:blipFill>
        <p:spPr bwMode="auto">
          <a:xfrm>
            <a:off x="265173" y="185327"/>
            <a:ext cx="1292166" cy="871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" name="Group 1">
            <a:extLst>
              <a:ext uri="{FF2B5EF4-FFF2-40B4-BE49-F238E27FC236}">
                <a16:creationId xmlns:a16="http://schemas.microsoft.com/office/drawing/2014/main" id="{A4E86011-0E40-7AEA-C487-9F30EC4A92BD}"/>
              </a:ext>
            </a:extLst>
          </p:cNvPr>
          <p:cNvGrpSpPr>
            <a:grpSpLocks/>
          </p:cNvGrpSpPr>
          <p:nvPr/>
        </p:nvGrpSpPr>
        <p:grpSpPr bwMode="auto">
          <a:xfrm>
            <a:off x="0" y="4227956"/>
            <a:ext cx="9144000" cy="898978"/>
            <a:chOff x="-85958" y="5940903"/>
            <a:chExt cx="9229958" cy="1007990"/>
          </a:xfrm>
        </p:grpSpPr>
        <p:pic>
          <p:nvPicPr>
            <p:cNvPr id="324" name="Picture 6" descr="C:\Users\mahadian\Pictures\Picture1.png">
              <a:extLst>
                <a:ext uri="{FF2B5EF4-FFF2-40B4-BE49-F238E27FC236}">
                  <a16:creationId xmlns:a16="http://schemas.microsoft.com/office/drawing/2014/main" id="{ACC2BAA4-0BE4-AE94-BA17-C1A93BC2F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3" b="63446"/>
            <a:stretch>
              <a:fillRect/>
            </a:stretch>
          </p:blipFill>
          <p:spPr bwMode="auto">
            <a:xfrm>
              <a:off x="4530455" y="6400507"/>
              <a:ext cx="4613545" cy="54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7" descr="C:\Users\mahadian\Pictures\Picture2.png">
              <a:extLst>
                <a:ext uri="{FF2B5EF4-FFF2-40B4-BE49-F238E27FC236}">
                  <a16:creationId xmlns:a16="http://schemas.microsoft.com/office/drawing/2014/main" id="{2C673A29-CB2F-CCBE-DD7A-35E5891EE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6" t="-28827" r="-194" b="61349"/>
            <a:stretch>
              <a:fillRect/>
            </a:stretch>
          </p:blipFill>
          <p:spPr bwMode="auto">
            <a:xfrm>
              <a:off x="-85958" y="5940903"/>
              <a:ext cx="4639969" cy="100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" name="TextBox 4">
            <a:extLst>
              <a:ext uri="{FF2B5EF4-FFF2-40B4-BE49-F238E27FC236}">
                <a16:creationId xmlns:a16="http://schemas.microsoft.com/office/drawing/2014/main" id="{9BD7E7BE-FF55-460B-0652-02A973EC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1992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Communication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&amp; Business – Telkom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329" name="Picture 328">
            <a:extLst>
              <a:ext uri="{FF2B5EF4-FFF2-40B4-BE49-F238E27FC236}">
                <a16:creationId xmlns:a16="http://schemas.microsoft.com/office/drawing/2014/main" id="{A1AA2F21-BA07-5E14-A345-F576CAC1E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563" y="1057275"/>
            <a:ext cx="3400425" cy="2993437"/>
          </a:xfrm>
          <a:prstGeom prst="rect">
            <a:avLst/>
          </a:prstGeom>
        </p:spPr>
      </p:pic>
      <p:pic>
        <p:nvPicPr>
          <p:cNvPr id="330" name="Picture 3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338356-F06B-CADB-C1B9-2F1D47DB2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415" y="3031427"/>
            <a:ext cx="923925" cy="1304925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CEB59E50-D70B-993D-AEEF-82B70BC1140A}"/>
              </a:ext>
            </a:extLst>
          </p:cNvPr>
          <p:cNvSpPr txBox="1"/>
          <p:nvPr/>
        </p:nvSpPr>
        <p:spPr>
          <a:xfrm>
            <a:off x="4881563" y="411719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https://pgn.co.id</a:t>
            </a:r>
          </a:p>
        </p:txBody>
      </p:sp>
    </p:spTree>
    <p:extLst>
      <p:ext uri="{BB962C8B-B14F-4D97-AF65-F5344CB8AC3E}">
        <p14:creationId xmlns:p14="http://schemas.microsoft.com/office/powerpoint/2010/main" val="184034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BE65-8D37-B01F-9D75-8207B2B6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600"/>
            <a:ext cx="5640900" cy="465963"/>
          </a:xfrm>
        </p:spPr>
        <p:txBody>
          <a:bodyPr/>
          <a:lstStyle/>
          <a:p>
            <a:r>
              <a:rPr lang="en-US" sz="3600" b="1" dirty="0" err="1"/>
              <a:t>Pengantar</a:t>
            </a:r>
            <a:endParaRPr lang="en-ID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63AB-AB3C-7DBC-2BE8-4925825F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75" y="1200150"/>
            <a:ext cx="8191825" cy="312905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Pemanfaatan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sektor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domestik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Indonesia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pasar LNG dunia yang sangat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kompetitif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listrik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bakar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minyak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114300" indent="0" algn="just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cadangan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tersedia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suplay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lokasinya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Sumatera, Kalimantan,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Sulawaesi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Natuna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Papua,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Permasalahan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transmisi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terintegrasi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menghubungkan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pusat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lokasinya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Pulau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B9576-146A-FFEB-2880-39C2E418A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/>
              <a:t>3</a:t>
            </a:fld>
            <a:endParaRPr lang="en" sz="1400"/>
          </a:p>
        </p:txBody>
      </p:sp>
    </p:spTree>
    <p:extLst>
      <p:ext uri="{BB962C8B-B14F-4D97-AF65-F5344CB8AC3E}">
        <p14:creationId xmlns:p14="http://schemas.microsoft.com/office/powerpoint/2010/main" val="394094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BEE1-0D64-840A-4FC3-41B50794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2E223-B775-C7DC-F0F6-3280E8E1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95750"/>
            <a:ext cx="8472488" cy="26409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Indonesia,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pengusahaan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hilir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didominasi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minyak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gas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Pertamina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terintegrasi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ujung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hulu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hilir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minyak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Pertamina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pengusahaan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berkurang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PT. Perusahaan Gas Negara (PGN)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belakangan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terkemuka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ID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08C96-BA82-11BF-3C08-EF055CC6F0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822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5F6B-66E7-0DF1-6456-2A590833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Sejarah</a:t>
            </a:r>
            <a:br>
              <a:rPr lang="en-US" dirty="0"/>
            </a:br>
            <a:r>
              <a:rPr lang="en-US" sz="2000" b="1" dirty="0" err="1"/>
              <a:t>Sejak</a:t>
            </a:r>
            <a:r>
              <a:rPr lang="en-US" sz="2000" b="1" dirty="0"/>
              <a:t> 1859</a:t>
            </a:r>
            <a:br>
              <a:rPr lang="en-US" dirty="0"/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F105F-FC24-CE2C-3CCA-3ACCD8BF5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7437" y="1997016"/>
            <a:ext cx="5640900" cy="2640900"/>
          </a:xfrm>
        </p:spPr>
        <p:txBody>
          <a:bodyPr/>
          <a:lstStyle/>
          <a:p>
            <a:pPr marL="114300" indent="0" algn="just">
              <a:buNone/>
            </a:pPr>
            <a:r>
              <a:rPr lang="en-ID" dirty="0"/>
              <a:t>Pada </a:t>
            </a:r>
            <a:r>
              <a:rPr lang="en-ID" dirty="0" err="1"/>
              <a:t>tahun</a:t>
            </a:r>
            <a:r>
              <a:rPr lang="en-ID" dirty="0"/>
              <a:t> 1859 </a:t>
            </a:r>
            <a:r>
              <a:rPr lang="en-ID" dirty="0" err="1"/>
              <a:t>didirikan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swasta</a:t>
            </a:r>
            <a:r>
              <a:rPr lang="en-ID" dirty="0"/>
              <a:t> Belanda, </a:t>
            </a:r>
            <a:r>
              <a:rPr lang="en-ID" dirty="0" err="1"/>
              <a:t>Firma</a:t>
            </a:r>
            <a:r>
              <a:rPr lang="en-ID" dirty="0"/>
              <a:t> L.J.N. Eindhoven &amp; CO Gravenhage. </a:t>
            </a:r>
          </a:p>
          <a:p>
            <a:pPr marL="114300" indent="0" algn="just">
              <a:buNone/>
            </a:pPr>
            <a:r>
              <a:rPr lang="en-ID" dirty="0"/>
              <a:t>PGN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negara pada 13 Mei 1965.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65AEC-451C-2367-60A9-0A1746A4D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021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F975C-A541-D5A1-81A6-FECEF2F292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4D407-8D6C-36CD-BC13-05A4A271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" y="0"/>
            <a:ext cx="9106666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9A3BC8-87B8-9A14-F8A6-5EB4ACC0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" y="0"/>
            <a:ext cx="91066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F1BA-9792-8C83-5B41-37EE9BF0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705612"/>
            <a:ext cx="5640900" cy="1082700"/>
          </a:xfrm>
        </p:spPr>
        <p:txBody>
          <a:bodyPr/>
          <a:lstStyle/>
          <a:p>
            <a:r>
              <a:rPr lang="en-ID" sz="3200" b="1" dirty="0"/>
              <a:t>Perusahaan Gas Negara (PGN)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B06C3-021B-3449-4D87-72EB9241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95749"/>
            <a:ext cx="8301038" cy="3004875"/>
          </a:xfrm>
        </p:spPr>
        <p:txBody>
          <a:bodyPr/>
          <a:lstStyle/>
          <a:p>
            <a:pPr algn="just"/>
            <a:r>
              <a:rPr lang="en-ID" sz="1800" dirty="0"/>
              <a:t>Perusahaan Gas Negara (PGN)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perusahaan</a:t>
            </a:r>
            <a:r>
              <a:rPr lang="en-ID" sz="1800" dirty="0"/>
              <a:t> </a:t>
            </a:r>
            <a:r>
              <a:rPr lang="en-ID" sz="1800" dirty="0" err="1"/>
              <a:t>nasional</a:t>
            </a:r>
            <a:r>
              <a:rPr lang="en-ID" sz="1800" dirty="0"/>
              <a:t> Indonesia </a:t>
            </a:r>
            <a:r>
              <a:rPr lang="en-ID" sz="1800" dirty="0" err="1"/>
              <a:t>terbesar</a:t>
            </a:r>
            <a:r>
              <a:rPr lang="en-ID" sz="1800" dirty="0"/>
              <a:t> di </a:t>
            </a:r>
            <a:r>
              <a:rPr lang="en-ID" sz="1800" dirty="0" err="1"/>
              <a:t>bidang</a:t>
            </a:r>
            <a:r>
              <a:rPr lang="en-ID" sz="1800" dirty="0"/>
              <a:t> </a:t>
            </a:r>
            <a:r>
              <a:rPr lang="en-ID" sz="1800" dirty="0" err="1"/>
              <a:t>transportasi</a:t>
            </a:r>
            <a:r>
              <a:rPr lang="en-ID" sz="1800" dirty="0"/>
              <a:t> dan </a:t>
            </a:r>
            <a:r>
              <a:rPr lang="en-ID" sz="1800" dirty="0" err="1"/>
              <a:t>distribusi</a:t>
            </a:r>
            <a:r>
              <a:rPr lang="en-ID" sz="1800" dirty="0"/>
              <a:t> gas </a:t>
            </a:r>
            <a:r>
              <a:rPr lang="en-ID" sz="1800" dirty="0" err="1"/>
              <a:t>bumi</a:t>
            </a:r>
            <a:r>
              <a:rPr lang="en-ID" sz="1800" dirty="0"/>
              <a:t> yang </a:t>
            </a:r>
            <a:r>
              <a:rPr lang="en-ID" sz="1800" dirty="0" err="1"/>
              <a:t>berperan</a:t>
            </a:r>
            <a:r>
              <a:rPr lang="en-ID" sz="1800" dirty="0"/>
              <a:t> </a:t>
            </a:r>
            <a:r>
              <a:rPr lang="en-ID" sz="1800" dirty="0" err="1"/>
              <a:t>besar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pemenuhan</a:t>
            </a:r>
            <a:r>
              <a:rPr lang="en-ID" sz="1800" dirty="0"/>
              <a:t> gas </a:t>
            </a:r>
            <a:r>
              <a:rPr lang="en-ID" sz="1800" dirty="0" err="1"/>
              <a:t>bumi</a:t>
            </a:r>
            <a:r>
              <a:rPr lang="en-ID" sz="1800" dirty="0"/>
              <a:t> </a:t>
            </a:r>
            <a:r>
              <a:rPr lang="en-ID" sz="1800" dirty="0" err="1"/>
              <a:t>domestik</a:t>
            </a:r>
            <a:r>
              <a:rPr lang="en-ID" sz="1800" dirty="0"/>
              <a:t>. </a:t>
            </a:r>
          </a:p>
          <a:p>
            <a:pPr algn="just"/>
            <a:r>
              <a:rPr lang="en-ID" sz="1800" dirty="0"/>
              <a:t>Kami </a:t>
            </a:r>
            <a:r>
              <a:rPr lang="en-ID" sz="1800" dirty="0" err="1"/>
              <a:t>telah</a:t>
            </a:r>
            <a:r>
              <a:rPr lang="en-ID" sz="1800" dirty="0"/>
              <a:t> </a:t>
            </a:r>
            <a:r>
              <a:rPr lang="en-ID" sz="1800" dirty="0" err="1"/>
              <a:t>bertransformasi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perusahaan</a:t>
            </a:r>
            <a:r>
              <a:rPr lang="en-ID" sz="1800" dirty="0"/>
              <a:t> yang </a:t>
            </a:r>
            <a:r>
              <a:rPr lang="en-ID" sz="1800" dirty="0" err="1"/>
              <a:t>berdedikasi</a:t>
            </a:r>
            <a:r>
              <a:rPr lang="en-ID" sz="1800" dirty="0"/>
              <a:t> pada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: </a:t>
            </a: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keahliannya</a:t>
            </a:r>
            <a:r>
              <a:rPr lang="en-ID" sz="1800" dirty="0"/>
              <a:t>, </a:t>
            </a:r>
            <a:r>
              <a:rPr lang="en-ID" sz="1800" dirty="0" err="1"/>
              <a:t>energi</a:t>
            </a:r>
            <a:r>
              <a:rPr lang="en-ID" sz="1800" dirty="0"/>
              <a:t> dan </a:t>
            </a:r>
            <a:r>
              <a:rPr lang="en-ID" sz="1800" dirty="0" err="1"/>
              <a:t>infrastruktur</a:t>
            </a:r>
            <a:r>
              <a:rPr lang="en-ID" sz="1800" dirty="0"/>
              <a:t> yang </a:t>
            </a:r>
            <a:r>
              <a:rPr lang="en-ID" sz="1800" dirty="0" err="1"/>
              <a:t>diperlukan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mendorong</a:t>
            </a:r>
            <a:r>
              <a:rPr lang="en-ID" sz="1800" dirty="0"/>
              <a:t> </a:t>
            </a:r>
            <a:r>
              <a:rPr lang="en-ID" sz="1800" dirty="0" err="1"/>
              <a:t>pertumbuhan</a:t>
            </a:r>
            <a:r>
              <a:rPr lang="en-ID" sz="1800" dirty="0"/>
              <a:t> </a:t>
            </a:r>
            <a:r>
              <a:rPr lang="en-ID" sz="1800" dirty="0" err="1"/>
              <a:t>ekonomi</a:t>
            </a:r>
            <a:r>
              <a:rPr lang="en-ID" sz="1800" dirty="0"/>
              <a:t> Indonesia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jangka</a:t>
            </a:r>
            <a:r>
              <a:rPr lang="en-ID" sz="1800" dirty="0"/>
              <a:t> </a:t>
            </a:r>
            <a:r>
              <a:rPr lang="en-ID" sz="1800" dirty="0" err="1"/>
              <a:t>panjang</a:t>
            </a:r>
            <a:r>
              <a:rPr lang="en-ID" sz="1800" dirty="0"/>
              <a:t>. </a:t>
            </a:r>
          </a:p>
          <a:p>
            <a:pPr algn="just"/>
            <a:r>
              <a:rPr lang="en-ID" sz="1800" dirty="0"/>
              <a:t>PGN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berkesinabungan</a:t>
            </a:r>
            <a:r>
              <a:rPr lang="en-ID" sz="1800" dirty="0"/>
              <a:t> </a:t>
            </a:r>
            <a:r>
              <a:rPr lang="en-ID" sz="1800" dirty="0" err="1"/>
              <a:t>mengintegrasikan</a:t>
            </a:r>
            <a:r>
              <a:rPr lang="en-ID" sz="1800" dirty="0"/>
              <a:t> </a:t>
            </a:r>
            <a:r>
              <a:rPr lang="en-ID" sz="1800" dirty="0" err="1"/>
              <a:t>rantai</a:t>
            </a:r>
            <a:r>
              <a:rPr lang="en-ID" sz="1800" dirty="0"/>
              <a:t> </a:t>
            </a:r>
            <a:r>
              <a:rPr lang="en-ID" sz="1800" dirty="0" err="1"/>
              <a:t>bisnis</a:t>
            </a:r>
            <a:r>
              <a:rPr lang="en-ID" sz="1800" dirty="0"/>
              <a:t> gas </a:t>
            </a:r>
            <a:r>
              <a:rPr lang="en-ID" sz="1800" dirty="0" err="1"/>
              <a:t>bumi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hulu</a:t>
            </a:r>
            <a:r>
              <a:rPr lang="en-ID" sz="1800" dirty="0"/>
              <a:t> </a:t>
            </a:r>
            <a:r>
              <a:rPr lang="en-ID" sz="1800" dirty="0" err="1"/>
              <a:t>sampai</a:t>
            </a:r>
            <a:r>
              <a:rPr lang="en-ID" sz="1800" dirty="0"/>
              <a:t> </a:t>
            </a:r>
            <a:r>
              <a:rPr lang="en-ID" sz="1800" dirty="0" err="1"/>
              <a:t>hilir</a:t>
            </a:r>
            <a:r>
              <a:rPr lang="en-ID" sz="1800" dirty="0"/>
              <a:t> demi </a:t>
            </a:r>
            <a:r>
              <a:rPr lang="en-ID" sz="1800" dirty="0" err="1"/>
              <a:t>melayani</a:t>
            </a:r>
            <a:r>
              <a:rPr lang="en-ID" sz="1800" dirty="0"/>
              <a:t> </a:t>
            </a:r>
            <a:r>
              <a:rPr lang="en-ID" sz="1800" dirty="0" err="1"/>
              <a:t>masyarakat</a:t>
            </a:r>
            <a:r>
              <a:rPr lang="en-ID" sz="1800" dirty="0"/>
              <a:t>. </a:t>
            </a:r>
          </a:p>
          <a:p>
            <a:pPr marL="114300" indent="0" algn="just">
              <a:buNone/>
            </a:pPr>
            <a:endParaRPr lang="en-ID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1EC48-86D4-2E38-099A-76B581C4CD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694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72D8-CAE2-4559-42B5-FA05BA28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latin typeface="Perpetua" panose="02020502060401020303" pitchFamily="18" charset="0"/>
              </a:rPr>
              <a:t>Transformasi</a:t>
            </a:r>
            <a:r>
              <a:rPr lang="en-US" sz="3600" b="1" dirty="0">
                <a:latin typeface="Perpetua" panose="02020502060401020303" pitchFamily="18" charset="0"/>
              </a:rPr>
              <a:t> </a:t>
            </a:r>
            <a:r>
              <a:rPr lang="en-US" sz="3600" b="1" dirty="0" err="1">
                <a:latin typeface="Perpetua" panose="02020502060401020303" pitchFamily="18" charset="0"/>
              </a:rPr>
              <a:t>kelas</a:t>
            </a:r>
            <a:r>
              <a:rPr lang="en-US" sz="3600" b="1" dirty="0">
                <a:latin typeface="Perpetua" panose="02020502060401020303" pitchFamily="18" charset="0"/>
              </a:rPr>
              <a:t> Dunia</a:t>
            </a:r>
            <a:endParaRPr lang="en-ID" sz="3600" b="1" dirty="0">
              <a:latin typeface="Perpetua" panose="02020502060401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E0921-43C9-A1BA-EA0B-CF7828558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8300"/>
            <a:ext cx="5640900" cy="2640900"/>
          </a:xfrm>
        </p:spPr>
        <p:txBody>
          <a:bodyPr/>
          <a:lstStyle/>
          <a:p>
            <a:pPr marL="114300" indent="0" algn="just">
              <a:buNone/>
            </a:pPr>
            <a:r>
              <a:rPr lang="en-ID" dirty="0"/>
              <a:t>PGN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pondasi</a:t>
            </a:r>
            <a:r>
              <a:rPr lang="en-ID" dirty="0"/>
              <a:t> dan </a:t>
            </a:r>
            <a:r>
              <a:rPr lang="en-ID" dirty="0" err="1"/>
              <a:t>bertransformasi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transmisi</a:t>
            </a:r>
            <a:r>
              <a:rPr lang="en-ID" dirty="0"/>
              <a:t> dan </a:t>
            </a:r>
            <a:r>
              <a:rPr lang="en-ID" dirty="0" err="1"/>
              <a:t>distribusi</a:t>
            </a:r>
            <a:r>
              <a:rPr lang="en-ID" dirty="0"/>
              <a:t> gas </a:t>
            </a:r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penyedia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terintegrasi</a:t>
            </a:r>
            <a:r>
              <a:rPr lang="en-ID" dirty="0"/>
              <a:t>, yang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gas </a:t>
            </a:r>
            <a:r>
              <a:rPr lang="en-ID" dirty="0" err="1"/>
              <a:t>bumi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dan </a:t>
            </a:r>
            <a:r>
              <a:rPr lang="en-ID" dirty="0" err="1"/>
              <a:t>industri</a:t>
            </a:r>
            <a:r>
              <a:rPr lang="en-ID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2AF00-D8B3-EA00-712A-E1D7D7D600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909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9B34-0DA1-9CC1-13A7-FB205A9C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Visi</a:t>
            </a:r>
            <a:r>
              <a:rPr lang="en-US" sz="32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&amp; </a:t>
            </a:r>
            <a:r>
              <a:rPr lang="en-US" sz="32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Misi</a:t>
            </a:r>
            <a:endParaRPr lang="en-ID" sz="3200" b="1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45D0-B334-833A-0E22-FA5A73801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EB811-316A-3C1D-D573-594D8AD2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003" y="314325"/>
            <a:ext cx="6018797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8933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489</Words>
  <Application>Microsoft Office PowerPoint</Application>
  <PresentationFormat>On-screen Show (16:9)</PresentationFormat>
  <Paragraphs>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Perpetua</vt:lpstr>
      <vt:lpstr>PMingLiU-ExtB</vt:lpstr>
      <vt:lpstr>Raleway Thin</vt:lpstr>
      <vt:lpstr>Calibri</vt:lpstr>
      <vt:lpstr>Arial Rounded MT Bold</vt:lpstr>
      <vt:lpstr>Arabic Typesetting</vt:lpstr>
      <vt:lpstr>Barlow</vt:lpstr>
      <vt:lpstr>Barlow Light</vt:lpstr>
      <vt:lpstr>Arial</vt:lpstr>
      <vt:lpstr>Times New Roman</vt:lpstr>
      <vt:lpstr>Gaoler template</vt:lpstr>
      <vt:lpstr>Konsep &amp; Proses Strategi </vt:lpstr>
      <vt:lpstr>Studi Kasus</vt:lpstr>
      <vt:lpstr>Pengantar</vt:lpstr>
      <vt:lpstr>PowerPoint Presentation</vt:lpstr>
      <vt:lpstr>Sejarah Sejak 1859 </vt:lpstr>
      <vt:lpstr>PowerPoint Presentation</vt:lpstr>
      <vt:lpstr>Perusahaan Gas Negara (PGN)</vt:lpstr>
      <vt:lpstr>Transformasi kelas Dunia</vt:lpstr>
      <vt:lpstr>Visi &amp; Misi</vt:lpstr>
      <vt:lpstr>Kegiatan Usaha</vt:lpstr>
      <vt:lpstr>Pertanyaan: </vt:lpstr>
      <vt:lpstr>Infrastruktur dan Jaringan Gas Bumi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&amp; Proses Strategi</dc:title>
  <dc:creator>Benny Kurnia</dc:creator>
  <cp:lastModifiedBy>rabbani computer</cp:lastModifiedBy>
  <cp:revision>7</cp:revision>
  <dcterms:modified xsi:type="dcterms:W3CDTF">2022-10-05T04:26:18Z</dcterms:modified>
</cp:coreProperties>
</file>